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media/image1.jpeg" ContentType="image/jpeg"/>
  <Override PartName="/ppt/media/image3.png" ContentType="image/png"/>
  <Override PartName="/ppt/media/image2.jpeg" ContentType="image/jpeg"/>
  <Override PartName="/ppt/media/image8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jpeg" ContentType="image/jpe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9144000" cy="51435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5E79490-2506-4166-9A1A-FB7578CB6885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5DC7725-94B5-41F6-9733-9370BCDD94F8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ACC03B2-19BC-467D-A161-28A59636FF09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A99422A-1603-49A7-9D14-B2CBD145C5B5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FAB2BA-0EA3-45ED-807E-7FC2EE12617A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A724C3-3D04-45A8-891B-177153C0EBBE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FD4DE9-323A-40E9-9B7E-06DA44E0B571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C022AB-EB3A-490E-89FE-3E1E4D048441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F003C1-F9D9-43B3-AC3D-D0EEC7BFF6BE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7E12E5-B4A5-4A39-83C2-31636C483526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6E3258-AADF-482E-B875-488CCB0BF0FD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B3F84AB-E3C8-4817-A898-CFBE624D3212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19AFB6-E157-474E-9145-59864F96CAF3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EB8130-3E2F-4161-8EE1-24899485A57D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C39FFC-93F7-42FA-A3CD-2A0C1A0FF2AF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E065AA-F516-45BB-AE7F-109174E47963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12F350-8CED-453C-A59A-DE13F8AC030F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A270682-168A-4C4D-8E51-5CFE2601873D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4555562-235D-486E-A911-FE79CF57B020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BDA4DB9-A7AE-4D87-9CB7-A4B85A3B1C6C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FA21433-E753-43C1-9EB2-6DD9CAAE1479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952DAE8-7730-45C1-9E69-D97A04D37819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8A4BEC5-8BDC-4116-BDBD-483DB428E98B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A4E85D0-6F14-454D-9B48-D0CD564DD43C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3AA18E3-C082-4C61-A9BA-AF3F65205B68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B30D1BF-D041-4F75-9C67-1CCB03088572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2E889DF-2A84-480E-8A27-D20A2EF81CDE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FB87780-C22B-493B-A28D-06C4329C3EE7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0CB05FB-93E7-4EE6-82D5-11F925B71FF9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9D4E47D-D24B-427F-913E-9445AD00B299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5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5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8B23982-C51D-4090-835D-5CF9EEFE8A5A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DAAFA69-60D2-4EB5-9E38-A31EE56D3D49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057C44B-597E-48F8-A5EA-4F5686225661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F39D01A-00BA-48EB-913C-20939B20D444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11B6871-B286-469D-B62B-FF9D0C7B1516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D99AE08-D907-4170-A4CF-07B03AB93D18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84EF915-CDA1-4D14-A745-2728740048A5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4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sldNum" idx="2"/>
          </p:nvPr>
        </p:nvSpPr>
        <p:spPr>
          <a:xfrm>
            <a:off x="8472600" y="4663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748856D-E250-4237-9565-FEAFF52289BB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31;p7" descr=""/>
          <p:cNvPicPr/>
          <p:nvPr/>
        </p:nvPicPr>
        <p:blipFill>
          <a:blip r:embed="rId3"/>
          <a:stretch/>
        </p:blipFill>
        <p:spPr>
          <a:xfrm>
            <a:off x="0" y="0"/>
            <a:ext cx="9141480" cy="5141160"/>
          </a:xfrm>
          <a:prstGeom prst="rect">
            <a:avLst/>
          </a:prstGeom>
          <a:ln w="0">
            <a:noFill/>
          </a:ln>
        </p:spPr>
      </p:pic>
      <p:sp>
        <p:nvSpPr>
          <p:cNvPr id="118" name="PlaceHolder 1"/>
          <p:cNvSpPr>
            <a:spLocks noGrp="1"/>
          </p:cNvSpPr>
          <p:nvPr>
            <p:ph type="sldNum" idx="3"/>
          </p:nvPr>
        </p:nvSpPr>
        <p:spPr>
          <a:xfrm>
            <a:off x="8472600" y="4663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8A188F7-1948-45CD-849C-552B1761C947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66800" y="1805040"/>
            <a:ext cx="7932960" cy="1293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Меня хорошо видно</a:t>
            </a:r>
            <a:endParaRPr b="0" lang="en-US" sz="4000" spc="-1" strike="noStrike"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&amp;&amp; слышно?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58" name="Google Shape;76;p17" descr=""/>
          <p:cNvPicPr/>
          <p:nvPr/>
        </p:nvPicPr>
        <p:blipFill>
          <a:blip r:embed="rId1"/>
          <a:stretch/>
        </p:blipFill>
        <p:spPr>
          <a:xfrm>
            <a:off x="857160" y="3516120"/>
            <a:ext cx="524160" cy="524160"/>
          </a:xfrm>
          <a:prstGeom prst="rect">
            <a:avLst/>
          </a:prstGeom>
          <a:ln w="0">
            <a:noFill/>
          </a:ln>
        </p:spPr>
      </p:pic>
      <p:pic>
        <p:nvPicPr>
          <p:cNvPr id="159" name="Google Shape;77;p17" descr=""/>
          <p:cNvPicPr/>
          <p:nvPr/>
        </p:nvPicPr>
        <p:blipFill>
          <a:blip r:embed="rId2"/>
          <a:stretch/>
        </p:blipFill>
        <p:spPr>
          <a:xfrm>
            <a:off x="1584720" y="3516120"/>
            <a:ext cx="524160" cy="524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"/>
          <p:cNvSpPr/>
          <p:nvPr/>
        </p:nvSpPr>
        <p:spPr>
          <a:xfrm>
            <a:off x="6174360" y="228600"/>
            <a:ext cx="8456040" cy="65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just">
              <a:lnSpc>
                <a:spcPct val="100000"/>
              </a:lnSpc>
            </a:pPr>
            <a:br>
              <a:rPr sz="1300"/>
            </a:br>
            <a:r>
              <a:rPr b="1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Жизненный цикл заказа</a:t>
            </a:r>
            <a:endParaRPr b="0" lang="en-US" sz="13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br>
              <a:rPr sz="1400"/>
            </a:b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Покупатель создает заказ. Во всех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магазинах резервируются продукты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из заказа. Покупатель выбирает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слоты доставки из имеющихся.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Если резервирование товаров и 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слотов прошло успешно,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покупатель оплачивает заказ. 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В случае неуспешных резерваций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или оплаты или ошибок происходит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откат всех резерваций. Оплата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происходит строго после 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резерваций, что обеспечивает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корректность отката.  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86" name="" descr=""/>
          <p:cNvPicPr/>
          <p:nvPr/>
        </p:nvPicPr>
        <p:blipFill>
          <a:blip r:embed="rId1"/>
          <a:stretch/>
        </p:blipFill>
        <p:spPr>
          <a:xfrm>
            <a:off x="169200" y="299880"/>
            <a:ext cx="5976000" cy="4480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3886200" y="0"/>
            <a:ext cx="5011920" cy="5142960"/>
          </a:xfrm>
          <a:prstGeom prst="rect">
            <a:avLst/>
          </a:prstGeom>
          <a:ln w="0">
            <a:noFill/>
          </a:ln>
        </p:spPr>
      </p:pic>
      <p:sp>
        <p:nvSpPr>
          <p:cNvPr id="188" name=""/>
          <p:cNvSpPr/>
          <p:nvPr/>
        </p:nvSpPr>
        <p:spPr>
          <a:xfrm>
            <a:off x="443520" y="290880"/>
            <a:ext cx="4356720" cy="264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Контейнерная диаграмма.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Компоненты системы 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и их взаимодействие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89" name=""/>
          <p:cNvSpPr/>
          <p:nvPr/>
        </p:nvSpPr>
        <p:spPr>
          <a:xfrm>
            <a:off x="453600" y="2001240"/>
            <a:ext cx="3203640" cy="234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При функциональной декомпозиции системы было принято решение о разбиении по сущностям предметной области. Дополнительно в систему добавлены Nginx в качестве API Gateway, сервис авторизации и оркестратор Temporal.io для обеспечения функционала распределенной saga транзакции при создании заказа. Для асинхронной коммуникации между сервисами используется Kafka в качестве брокера сообщений.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"/>
          <p:cNvSpPr/>
          <p:nvPr/>
        </p:nvSpPr>
        <p:spPr>
          <a:xfrm>
            <a:off x="445320" y="200880"/>
            <a:ext cx="435528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1800" spc="-1" strike="noStrike">
                <a:solidFill>
                  <a:srgbClr val="000000"/>
                </a:solidFill>
                <a:latin typeface="Candara"/>
                <a:ea typeface="Roboto"/>
              </a:rPr>
              <a:t>Cервисы: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1" name=""/>
          <p:cNvSpPr/>
          <p:nvPr/>
        </p:nvSpPr>
        <p:spPr>
          <a:xfrm>
            <a:off x="449640" y="494280"/>
            <a:ext cx="8456400" cy="418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Orders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создание заказов. Высокая нагрузка в часы пик. Заказы создаются в оркестраторе Temporal.io, в котором стартуют процессы. Workers для activities и workflow могут динамически добавляться, что обеспечивает масштабирование оркестратора. Заказы создаются в рамках распределенной сага транзакции.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Store – 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магазин. Высокая нагрузка. Товары в магазинах хранятся в стоках, причем товар одного вида может быть в нескольких стоках. Это повышает уровень concurrency и распределяют нагрузку. При нехватке товара в стоке, происходит его перераспределение со склада. При резервировании товаров используем optimistic locking. При перераспределении со склада или между стоками – pessimistic locking.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Warehouse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– склад. Товары на склад могут импортироваться из внешних систем.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Delivery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– служба доставки – процесс резервации слотов доставки на дату/время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Search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– поисковик товаров. Высокая нагрузка.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Payments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– сервис оплаты через 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внешние платежные системы, подключенные через адаптеры. Задержка между реальным статусом оплаты и статусом в системе магазина не более 5-ти секунд. 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Users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– данные пользователей, адреса доставок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Ratings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– сервис отзывов, оценок и калькуляции рейтингов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Auth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– сервис авторизации – высокая нагрузка.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NGINX API Gateway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– роутинг, балансировка 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Analytics, Customer Success 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– сервисы для анализа, повышения продаж и коммуникаций с клиентом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1" lang="en-US" sz="1400" spc="-1" strike="noStrike">
                <a:solidFill>
                  <a:srgbClr val="c9211e"/>
                </a:solidFill>
                <a:latin typeface="Candara"/>
                <a:ea typeface="Microsoft YaHei"/>
              </a:rPr>
              <a:t>*** Реализация всех сервисов Stateless, что обеспечивает масштабирование системы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"/>
          <p:cNvSpPr/>
          <p:nvPr/>
        </p:nvSpPr>
        <p:spPr>
          <a:xfrm>
            <a:off x="443520" y="132120"/>
            <a:ext cx="549828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Слой данных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93" name=""/>
          <p:cNvSpPr/>
          <p:nvPr/>
        </p:nvSpPr>
        <p:spPr>
          <a:xfrm>
            <a:off x="457560" y="545760"/>
            <a:ext cx="8456400" cy="368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Auth RDB – PostgreSQL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хранятся емeйлы пользователей, роли и привилегии и т.п. данные используемые при авторизации. Очень высокая нагрузка. Реализация – неблокирующий сервер. 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Orders RDB – </a:t>
            </a: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PostgreSQL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хранилище заказов и всего, что с ними связано. Высокая нагрузка, поскольку в рамках одного заказа будут происходить многочисленные апдейты состояний в течение сага транзакции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Payments RDB – PostgreSQL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хранилище платежей, транзакций и чеков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Payments Data RDB – PostgreSQL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хранилище информации о платежных системах, аккаунтов продавцов и сохраненных аккаунтов покупателей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Users RDB</a:t>
            </a: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PostgreSQL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хранение профилей пользователей, адресов, телефонов, настроек, процента скидок, акционных купонов и т.п.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Warehouse RDB</a:t>
            </a: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PostgreSQL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Склад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Store RDB</a:t>
            </a: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PostgreSQL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Магазин. Настройки и особенности магазина, стоки товаров. Очень высокая нагрузка и конкурентность.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Delivery RDB – PostgreSQL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Доставки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Ratings – Redis Cache PV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отзывы, оценки, жалобы, рейтинги, возвраты товаров и т.п. Кеш применен для оперативного пересчета, сохранения и предоставления рейтингов и оценок (звезд) товаров.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Search – Elasticsearch –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поиск товаров по различным критериям – теги, магазин, аттрибуты, комментарии, отзывы, рейтинги и т.п.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Message Broker – Kafka – 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асинхронная коммуникация между сервисами</a:t>
            </a: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Analytics – Clickhouse – 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OLAP база данных для аналитики продаж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"/>
          <p:cNvSpPr/>
          <p:nvPr/>
        </p:nvSpPr>
        <p:spPr>
          <a:xfrm>
            <a:off x="7303320" y="2520"/>
            <a:ext cx="344088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Sequence 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диаграммы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195" name="" descr=""/>
          <p:cNvPicPr/>
          <p:nvPr/>
        </p:nvPicPr>
        <p:blipFill>
          <a:blip r:embed="rId1"/>
          <a:stretch/>
        </p:blipFill>
        <p:spPr>
          <a:xfrm>
            <a:off x="228600" y="159480"/>
            <a:ext cx="4670640" cy="4869720"/>
          </a:xfrm>
          <a:prstGeom prst="rect">
            <a:avLst/>
          </a:prstGeom>
          <a:ln w="0">
            <a:noFill/>
          </a:ln>
        </p:spPr>
      </p:pic>
      <p:sp>
        <p:nvSpPr>
          <p:cNvPr id="196" name=""/>
          <p:cNvSpPr txBox="1"/>
          <p:nvPr/>
        </p:nvSpPr>
        <p:spPr>
          <a:xfrm>
            <a:off x="2743200" y="1116360"/>
            <a:ext cx="1600200" cy="255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Создание заказа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197" name="" descr=""/>
          <p:cNvPicPr/>
          <p:nvPr/>
        </p:nvPicPr>
        <p:blipFill>
          <a:blip r:embed="rId2"/>
          <a:stretch/>
        </p:blipFill>
        <p:spPr>
          <a:xfrm>
            <a:off x="5029200" y="0"/>
            <a:ext cx="2170440" cy="5143320"/>
          </a:xfrm>
          <a:prstGeom prst="rect">
            <a:avLst/>
          </a:prstGeom>
          <a:ln w="0">
            <a:noFill/>
          </a:ln>
        </p:spPr>
      </p:pic>
      <p:sp>
        <p:nvSpPr>
          <p:cNvPr id="198" name=""/>
          <p:cNvSpPr txBox="1"/>
          <p:nvPr/>
        </p:nvSpPr>
        <p:spPr>
          <a:xfrm>
            <a:off x="6736680" y="2716560"/>
            <a:ext cx="1950120" cy="255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Авторизация</a:t>
            </a:r>
            <a:endParaRPr b="0" lang="en-US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"/>
          <p:cNvSpPr/>
          <p:nvPr/>
        </p:nvSpPr>
        <p:spPr>
          <a:xfrm>
            <a:off x="443880" y="564120"/>
            <a:ext cx="3440880" cy="7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Диаграмма развертывания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57200" y="1503360"/>
            <a:ext cx="3884400" cy="342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just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Система разворачивается в облаке в Kubernetes кластере. 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PostgreSQL, Redis, Elasticsearch, Kafka и Clickhouse  – это ресурсы облака. 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В K8s разворачивается само приложение и утилиты, обеспечивающие наблюдаемость и мониторинг. Также в кластере разворачивается оркестратор Temporal.io. Все сервисы системы кроме ядра оркестратора являются stateless и деплоятся на несколько нод и под кластера. Помимо Replica set для высоконагруженнных сервисов используем Horizontal Pod Auto Scaler. Кластер обновляется через CI-Cd, манифесты Kubernetes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 и Helm Chart.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01" name="" descr=""/>
          <p:cNvPicPr/>
          <p:nvPr/>
        </p:nvPicPr>
        <p:blipFill>
          <a:blip r:embed="rId1"/>
          <a:stretch/>
        </p:blipFill>
        <p:spPr>
          <a:xfrm>
            <a:off x="4572000" y="228600"/>
            <a:ext cx="3990600" cy="4572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310;p31" descr=""/>
          <p:cNvPicPr/>
          <p:nvPr/>
        </p:nvPicPr>
        <p:blipFill>
          <a:blip r:embed="rId1"/>
          <a:srcRect l="0" t="7796" r="0" b="7806"/>
          <a:stretch/>
        </p:blipFill>
        <p:spPr>
          <a:xfrm>
            <a:off x="0" y="0"/>
            <a:ext cx="9141840" cy="5141520"/>
          </a:xfrm>
          <a:prstGeom prst="rect">
            <a:avLst/>
          </a:prstGeom>
          <a:ln w="0">
            <a:noFill/>
          </a:ln>
        </p:spPr>
      </p:pic>
      <p:sp>
        <p:nvSpPr>
          <p:cNvPr id="203" name=""/>
          <p:cNvSpPr/>
          <p:nvPr/>
        </p:nvSpPr>
        <p:spPr>
          <a:xfrm>
            <a:off x="721800" y="1395000"/>
            <a:ext cx="434160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6000" spc="-1" strike="noStrike">
                <a:solidFill>
                  <a:srgbClr val="eeeeee"/>
                </a:solidFill>
                <a:latin typeface="Candara"/>
                <a:ea typeface="DejaVu Sans"/>
              </a:rPr>
              <a:t>Вопросы ?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723600" y="396360"/>
            <a:ext cx="7703640" cy="4088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6000" spc="-1" strike="noStrike">
                <a:solidFill>
                  <a:schemeClr val="lt1"/>
                </a:solidFill>
                <a:latin typeface="Candara"/>
                <a:ea typeface="Roboto"/>
              </a:rPr>
              <a:t>Спасибо за </a:t>
            </a:r>
            <a:br>
              <a:rPr sz="6000"/>
            </a:br>
            <a:r>
              <a:rPr b="1" lang="ru" sz="6000" spc="-1" strike="noStrike">
                <a:solidFill>
                  <a:schemeClr val="lt1"/>
                </a:solidFill>
                <a:latin typeface="Candara"/>
                <a:ea typeface="Roboto"/>
              </a:rPr>
              <a:t>внимание!</a:t>
            </a:r>
            <a:br>
              <a:rPr sz="6000"/>
            </a:b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82;p18"/>
          <p:cNvSpPr/>
          <p:nvPr/>
        </p:nvSpPr>
        <p:spPr>
          <a:xfrm>
            <a:off x="630000" y="2716200"/>
            <a:ext cx="1031400" cy="1981080"/>
          </a:xfrm>
          <a:prstGeom prst="rect">
            <a:avLst/>
          </a:prstGeom>
          <a:solidFill>
            <a:srgbClr val="013d8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Google Shape;83;p18"/>
          <p:cNvSpPr/>
          <p:nvPr/>
        </p:nvSpPr>
        <p:spPr>
          <a:xfrm>
            <a:off x="1371600" y="2963880"/>
            <a:ext cx="1505880" cy="1486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70160" y="901800"/>
            <a:ext cx="8517960" cy="183924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Защита проекта</a:t>
            </a:r>
            <a:endParaRPr b="0" lang="en-US" sz="3000" spc="-1" strike="noStrike"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Тема: </a:t>
            </a:r>
            <a:br>
              <a:rPr sz="3000"/>
            </a:br>
            <a:br>
              <a:rPr sz="3000"/>
            </a:b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           Интернет </a:t>
            </a:r>
            <a:br>
              <a:rPr sz="3000"/>
            </a:b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                   магазин</a:t>
            </a:r>
            <a:endParaRPr b="0" lang="en-US" sz="3000" spc="-1" strike="noStrike"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200" spc="-1" strike="noStrike"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200" spc="-1" strike="noStrike"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subTitle"/>
          </p:nvPr>
        </p:nvSpPr>
        <p:spPr>
          <a:xfrm>
            <a:off x="2831040" y="4114800"/>
            <a:ext cx="5853960" cy="58500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rmAutofit fontScale="88000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1500" spc="-1" strike="noStrike">
                <a:solidFill>
                  <a:srgbClr val="02418b"/>
                </a:solidFill>
                <a:latin typeface="Roboto"/>
                <a:ea typeface="Roboto"/>
              </a:rPr>
              <a:t>Константин </a:t>
            </a:r>
            <a:endParaRPr b="0" lang="en-US" sz="1500" spc="-1" strike="noStrike"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1500" spc="-1" strike="noStrike">
                <a:solidFill>
                  <a:srgbClr val="02418b"/>
                </a:solidFill>
                <a:latin typeface="Roboto"/>
                <a:ea typeface="Roboto"/>
              </a:rPr>
              <a:t>Поляничко 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2"/>
          <a:stretch/>
        </p:blipFill>
        <p:spPr>
          <a:xfrm>
            <a:off x="4877640" y="1312200"/>
            <a:ext cx="3808800" cy="2573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07;p20"/>
          <p:cNvSpPr/>
          <p:nvPr/>
        </p:nvSpPr>
        <p:spPr>
          <a:xfrm>
            <a:off x="494640" y="455760"/>
            <a:ext cx="8517960" cy="130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Цели проекта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66" name=""/>
          <p:cNvSpPr/>
          <p:nvPr/>
        </p:nvSpPr>
        <p:spPr>
          <a:xfrm>
            <a:off x="459000" y="1024920"/>
            <a:ext cx="5025600" cy="125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56520" algn="just">
              <a:lnSpc>
                <a:spcPct val="115000"/>
              </a:lnSpc>
              <a:spcBef>
                <a:spcPts val="145"/>
              </a:spcBef>
              <a:spcAft>
                <a:spcPts val="145"/>
              </a:spcAft>
              <a:tabLst>
                <a:tab algn="l" pos="5724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Разработать архитектуру платформы интернет магазина. Архитектура системы должна быть адаптирована под высокие нагрузки во время распродаж. Система должна из коробки поддерживать возможность многократного увеличения количества магазинов и соответвенно запросов, траффика, занимаемого места в хранилищах и т.д.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7" name=""/>
          <p:cNvSpPr/>
          <p:nvPr/>
        </p:nvSpPr>
        <p:spPr>
          <a:xfrm>
            <a:off x="457200" y="2587320"/>
            <a:ext cx="2899440" cy="41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Бизнес цели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68" name=""/>
          <p:cNvSpPr/>
          <p:nvPr/>
        </p:nvSpPr>
        <p:spPr>
          <a:xfrm>
            <a:off x="547560" y="2971800"/>
            <a:ext cx="7999200" cy="189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algn="just">
              <a:lnSpc>
                <a:spcPct val="115000"/>
              </a:lnSpc>
              <a:spcAft>
                <a:spcPts val="431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Разработать и внедрить платформу интернет магазина в сжатые сроки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15000"/>
              </a:lnSpc>
              <a:spcAft>
                <a:spcPts val="431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Обеспечить бесперебойную работу собственных магазинов во время распродаж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15000"/>
              </a:lnSpc>
              <a:spcAft>
                <a:spcPts val="431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Переманить на платформу магазины, системы которых плохо справляются с нагрузками во время больших распродаж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69" name="" descr=""/>
          <p:cNvPicPr/>
          <p:nvPr/>
        </p:nvPicPr>
        <p:blipFill>
          <a:blip r:embed="rId1"/>
          <a:stretch/>
        </p:blipFill>
        <p:spPr>
          <a:xfrm>
            <a:off x="5486400" y="685800"/>
            <a:ext cx="3084480" cy="2055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"/>
          <p:cNvSpPr/>
          <p:nvPr/>
        </p:nvSpPr>
        <p:spPr>
          <a:xfrm>
            <a:off x="443520" y="446040"/>
            <a:ext cx="43552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Пользовательские истории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1" name=""/>
          <p:cNvSpPr/>
          <p:nvPr/>
        </p:nvSpPr>
        <p:spPr>
          <a:xfrm>
            <a:off x="443520" y="836640"/>
            <a:ext cx="8456040" cy="40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Покупатель выбирает товар в иерархии / по тегам / названию / артикулу / акции / магазину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Покупатель заказывает товар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В процессе заказа покупатель выбирает время доставки, указывает адрес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В процессе оплаты покупатель выбирает метод оплаты и оплачивает товар онлайн через интегрированные банковские платежные сервисы / зачислением на счет / через онлайн платежную систему 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Покупатель может оставить текстовый отзыв о товаре, о магазине, о доставке, о сервисе и выставить звёзды рейтинга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Продавец имеет возможность импортировать товары на склад из внешних систем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Продавец может создать в системе один или множество магазинов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Продавец может создать один или несколько стоков в рамках магазина и перевести на стоки ограниченное количество товара. Также продавец конфигурирует автоматическую подгрузку товаров со склада, когда в стоках товары заканчиваются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Продавец может менять описаниие, теги и т.п. данные товара для конкретного магазина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Microsoft YaHei"/>
              </a:rPr>
              <a:t>Продавец получает аналитику – воронки продаж, тенденции и т.п.</a:t>
            </a:r>
            <a:endParaRPr b="0" lang="en-US" sz="13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Microsoft YaHei"/>
              </a:rPr>
              <a:t>Продавец коммуницирует с покупателями посредством емейлов и мессенджеров</a:t>
            </a:r>
            <a:endParaRPr b="0" lang="en-US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"/>
          <p:cNvSpPr/>
          <p:nvPr/>
        </p:nvSpPr>
        <p:spPr>
          <a:xfrm>
            <a:off x="443520" y="603720"/>
            <a:ext cx="82414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Атрибуты качества и нефункциональные требования</a:t>
            </a:r>
            <a:endParaRPr b="0" lang="en-US" sz="2600" spc="-1" strike="noStrike">
              <a:latin typeface="Arial"/>
            </a:endParaRPr>
          </a:p>
        </p:txBody>
      </p:sp>
      <p:pic>
        <p:nvPicPr>
          <p:cNvPr id="173" name="" descr=""/>
          <p:cNvPicPr/>
          <p:nvPr/>
        </p:nvPicPr>
        <p:blipFill>
          <a:blip r:embed="rId1"/>
          <a:stretch/>
        </p:blipFill>
        <p:spPr>
          <a:xfrm>
            <a:off x="6193800" y="1143000"/>
            <a:ext cx="2979360" cy="1986480"/>
          </a:xfrm>
          <a:prstGeom prst="rect">
            <a:avLst/>
          </a:prstGeom>
          <a:ln w="0">
            <a:noFill/>
          </a:ln>
        </p:spPr>
      </p:pic>
      <p:sp>
        <p:nvSpPr>
          <p:cNvPr id="174" name=""/>
          <p:cNvSpPr/>
          <p:nvPr/>
        </p:nvSpPr>
        <p:spPr>
          <a:xfrm>
            <a:off x="457200" y="1143000"/>
            <a:ext cx="8456400" cy="365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высокая доступность системы на уровне 99,9%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время ответа при создании заказа &lt; 4 sec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время отклика при использовании API пользователем &lt; 3 sec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реакция системы на изменения в статуса платежа при ожидании &lt; 5 sec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генерация отчетов и аналитики по запросу продавца &lt; 20 sec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безопасное хранение личных данных клиентов, необходимых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для автоматической оплаты. Осуществляется только при согласии 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клиента на автоматическую оплату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протоколирование действий пользователей и администраторов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поддержка trace для всех происходящих в системе процессов с учетом ветвления, отложенного выполнения и т. п.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возможность масшатбирования системы без прерывания работы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система должна быть гибкой и расширяемой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"/>
          <p:cNvSpPr/>
          <p:nvPr/>
        </p:nvSpPr>
        <p:spPr>
          <a:xfrm>
            <a:off x="437040" y="270000"/>
            <a:ext cx="4590360" cy="41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Критические характеристики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6" name=""/>
          <p:cNvSpPr/>
          <p:nvPr/>
        </p:nvSpPr>
        <p:spPr>
          <a:xfrm>
            <a:off x="443880" y="979200"/>
            <a:ext cx="8469720" cy="1870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надежность во всем, что касается финансов (ACID транзакции, чеки, хранение данных)</a:t>
            </a:r>
            <a:endParaRPr b="0" lang="en-US" sz="14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соответствие количества проданного товара и остатков на складе и в стоках магазинов</a:t>
            </a:r>
            <a:endParaRPr b="0" lang="en-US" sz="14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если заказ оплачен, он уже не может быть отменен (оркестратор, SAGA) </a:t>
            </a:r>
            <a:endParaRPr b="0" lang="en-US" sz="14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быстрое подключение новых мощностей для хранения и обработки  (масштабирование в runtime) </a:t>
            </a:r>
            <a:endParaRPr b="0" lang="en-US" sz="14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при создании заказов выдерживается нагрузка RPC 2000</a:t>
            </a:r>
            <a:endParaRPr b="0" lang="en-US" sz="14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Microsoft YaHei"/>
              </a:rPr>
              <a:t>при поиске товаров выдерживается нагрузка до RPC 10000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3200400" y="444960"/>
            <a:ext cx="5509080" cy="4126680"/>
          </a:xfrm>
          <a:prstGeom prst="rect">
            <a:avLst/>
          </a:prstGeom>
          <a:ln w="0">
            <a:noFill/>
          </a:ln>
        </p:spPr>
      </p:pic>
      <p:sp>
        <p:nvSpPr>
          <p:cNvPr id="178" name=""/>
          <p:cNvSpPr/>
          <p:nvPr/>
        </p:nvSpPr>
        <p:spPr>
          <a:xfrm>
            <a:off x="444240" y="824760"/>
            <a:ext cx="6411960" cy="108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Модель предметной </a:t>
            </a:r>
            <a:endParaRPr b="0" lang="en-US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области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44960" y="1151280"/>
            <a:ext cx="435528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"/>
          <p:cNvSpPr/>
          <p:nvPr/>
        </p:nvSpPr>
        <p:spPr>
          <a:xfrm>
            <a:off x="444960" y="158400"/>
            <a:ext cx="4355280" cy="31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1800" spc="-1" strike="noStrike">
                <a:solidFill>
                  <a:srgbClr val="000000"/>
                </a:solidFill>
                <a:latin typeface="Candara"/>
                <a:ea typeface="Roboto"/>
              </a:rPr>
              <a:t>Сущности: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49280" y="476280"/>
            <a:ext cx="845640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User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клиент интернет магазина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Merchant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продавец, владелец одного или нескольких магазинов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Product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— товар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Store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— магазин, cодержит в себе каталог и стоки товаров, данные для службы доставки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Warehouse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— склад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Orders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— заказы клиентов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Delivery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служба доставки, клиент может выбрать временной слот для доставки при заказе товара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Search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подсистема поиска товаров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Payments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система оплаты, общается с внешними платежными системами, история платежей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History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история заказов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Ratings, Feedbacks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подсистема отзывов и оценок, калькуляция рейтингов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Analytics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система аналитики, сбор и анализ бизнес данных и метрик </a:t>
            </a:r>
            <a:endParaRPr b="0" lang="en-US" sz="1400" spc="-1" strike="noStrike">
              <a:latin typeface="Arial"/>
            </a:endParaRPr>
          </a:p>
          <a:p>
            <a:pPr marL="216000" indent="-216000" algn="just">
              <a:lnSpc>
                <a:spcPct val="100000"/>
              </a:lnSpc>
              <a:spcAft>
                <a:spcPts val="145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Customer Success</a:t>
            </a: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 – подсистема для общения продавца и клиента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"/>
          <p:cNvSpPr/>
          <p:nvPr/>
        </p:nvSpPr>
        <p:spPr>
          <a:xfrm>
            <a:off x="444240" y="329400"/>
            <a:ext cx="43552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ru" sz="2600" spc="-1" strike="noStrike">
                <a:solidFill>
                  <a:srgbClr val="000000"/>
                </a:solidFill>
                <a:latin typeface="Candara"/>
                <a:ea typeface="Roboto"/>
              </a:rPr>
              <a:t>Бизнес процессы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83" name=""/>
          <p:cNvSpPr/>
          <p:nvPr/>
        </p:nvSpPr>
        <p:spPr>
          <a:xfrm>
            <a:off x="443520" y="1056960"/>
            <a:ext cx="8456040" cy="65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just">
              <a:lnSpc>
                <a:spcPct val="100000"/>
              </a:lnSpc>
            </a:pPr>
            <a:br>
              <a:rPr sz="1300"/>
            </a:br>
            <a:r>
              <a:rPr b="1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Жизненный цикл товара</a:t>
            </a:r>
            <a:endParaRPr b="0" lang="en-US" sz="13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br>
              <a:rPr sz="1400"/>
            </a:b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Продавец подгружает товары из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Внешней системы на склад. Затем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Из склада часть перенаправляет в 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стоки магазинов.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Покупатели покупают товары. 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При нехватке товара в стоке,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происходит подгрузка из склада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и/или перераспределение товаров</a:t>
            </a:r>
            <a:endParaRPr b="0" lang="en-US" sz="1400" spc="-1" strike="noStrike">
              <a:latin typeface="Arial"/>
            </a:endParaRPr>
          </a:p>
          <a:p>
            <a:pPr algn="just">
              <a:lnSpc>
                <a:spcPct val="100000"/>
              </a:lnSpc>
              <a:spcAft>
                <a:spcPts val="145"/>
              </a:spcAft>
            </a:pPr>
            <a:r>
              <a:rPr b="0" lang="en-US" sz="1400" spc="-1" strike="noStrike">
                <a:solidFill>
                  <a:srgbClr val="000000"/>
                </a:solidFill>
                <a:latin typeface="Candara"/>
                <a:ea typeface="DejaVu Sans"/>
              </a:rPr>
              <a:t>по стокам магазина.</a:t>
            </a:r>
            <a:r>
              <a:rPr b="0" lang="en-US" sz="1300" spc="-1" strike="noStrike">
                <a:solidFill>
                  <a:srgbClr val="000000"/>
                </a:solidFill>
                <a:latin typeface="Candara"/>
                <a:ea typeface="DejaVu Sans"/>
              </a:rPr>
              <a:t> 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184" name="" descr=""/>
          <p:cNvPicPr/>
          <p:nvPr/>
        </p:nvPicPr>
        <p:blipFill>
          <a:blip r:embed="rId1"/>
          <a:stretch/>
        </p:blipFill>
        <p:spPr>
          <a:xfrm>
            <a:off x="3355920" y="457200"/>
            <a:ext cx="5559120" cy="4104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1767</TotalTime>
  <Application>LibreOffice/7.4.0.3$Windows_X86_64 LibreOffice_project/f85e47c08ddd19c015c0114a68350214f7066f5a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2023-10-26T04:54:14Z</dcterms:modified>
  <cp:revision>67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